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</p:sldMasterIdLst>
  <p:notesMasterIdLst>
    <p:notesMasterId r:id="rId7"/>
  </p:notesMasterIdLst>
  <p:handoutMasterIdLst>
    <p:handoutMasterId r:id="rId8"/>
  </p:handoutMasterIdLst>
  <p:sldIdLst>
    <p:sldId id="271" r:id="rId2"/>
    <p:sldId id="345" r:id="rId3"/>
    <p:sldId id="360" r:id="rId4"/>
    <p:sldId id="348" r:id="rId5"/>
    <p:sldId id="307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A5A7A8"/>
    <a:srgbClr val="C8102E"/>
    <a:srgbClr val="BF2B45"/>
    <a:srgbClr val="A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9772F-2275-4223-B19C-7CFBE2B30082}" v="7" dt="2023-08-17T21:41:01.092"/>
    <p1510:client id="{C40F19F9-FE4B-A152-5031-D60D9F8A213D}" v="13" dt="2023-08-29T20:03:43.278"/>
    <p1510:client id="{D4E439C8-DFB8-D153-C98B-8BE66ED0B9C7}" v="117" dt="2023-08-31T18:52:0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28" autoAdjust="0"/>
  </p:normalViewPr>
  <p:slideViewPr>
    <p:cSldViewPr snapToGrid="0">
      <p:cViewPr varScale="1">
        <p:scale>
          <a:sx n="86" d="100"/>
          <a:sy n="86" d="100"/>
        </p:scale>
        <p:origin x="1518" y="90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3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Existing series of workshops</a:t>
            </a:r>
          </a:p>
          <a:p>
            <a:pPr lvl="1"/>
            <a:r>
              <a:rPr lang="en-US" dirty="0"/>
              <a:t>Questions from graduate students wishing to complete SRs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“So, you want to do a systematic review?” </a:t>
            </a:r>
          </a:p>
          <a:p>
            <a:r>
              <a:rPr lang="en-US" dirty="0">
                <a:latin typeface="Arial" panose="020B0604020202020204" pitchFamily="34" charset="0"/>
              </a:rPr>
              <a:t>50 minutes, twice a semester</a:t>
            </a:r>
          </a:p>
          <a:p>
            <a:r>
              <a:rPr lang="en-US" dirty="0">
                <a:latin typeface="Arial" panose="020B0604020202020204" pitchFamily="34" charset="0"/>
              </a:rPr>
              <a:t>Planned informational and interactive components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Developed the workshop</a:t>
            </a:r>
          </a:p>
          <a:p>
            <a:r>
              <a:rPr lang="en-US" dirty="0"/>
              <a:t>Assessment in place</a:t>
            </a:r>
          </a:p>
          <a:p>
            <a:r>
              <a:rPr lang="en-US" dirty="0"/>
              <a:t>Ideally, like to see a decrease in students….</a:t>
            </a:r>
          </a:p>
          <a:p>
            <a:r>
              <a:rPr lang="en-US" dirty="0">
                <a:ea typeface="Calibri"/>
                <a:cs typeface="Calibri"/>
              </a:rPr>
              <a:t>IRB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3733800"/>
            <a:ext cx="105664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34240"/>
            <a:ext cx="87376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4344455" y="358251"/>
            <a:ext cx="3299890" cy="26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81200"/>
            <a:ext cx="1013812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16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52550"/>
            <a:ext cx="512731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992312"/>
            <a:ext cx="512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352550"/>
            <a:ext cx="50842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1992312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40476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5200" y="63246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81000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sterner@ni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roog@ni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sterner@ni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ibrary.niu.edu/university-libraries/" TargetMode="External"/><Relationship Id="rId4" Type="http://schemas.openxmlformats.org/officeDocument/2006/relationships/hyperlink" Target="mailto:adroog@ni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727101"/>
            <a:ext cx="10566400" cy="1828800"/>
          </a:xfrm>
        </p:spPr>
        <p:txBody>
          <a:bodyPr anchor="ctr"/>
          <a:lstStyle/>
          <a:p>
            <a:r>
              <a:rPr lang="en-US" dirty="0">
                <a:ea typeface="Roboto Slab"/>
                <a:cs typeface="Arial"/>
              </a:rPr>
              <a:t>Developing a systematic review workshop for graduate students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241442"/>
            <a:ext cx="12192000" cy="21239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Betsy Sterner, Health Sciences Librarian, Assistant Professor</a:t>
            </a:r>
            <a:br>
              <a:rPr lang="en-US" dirty="0"/>
            </a:br>
            <a:r>
              <a:rPr lang="en-US" b="0" dirty="0">
                <a:latin typeface="Arial"/>
                <a:cs typeface="Arial"/>
                <a:hlinkClick r:id="rId3"/>
              </a:rPr>
              <a:t>esterner@niu.edu</a:t>
            </a:r>
            <a:endParaRPr lang="en-US"/>
          </a:p>
          <a:p>
            <a:r>
              <a:rPr lang="en-US" dirty="0"/>
              <a:t>Alissa Droog, Education &amp; Social Science Librarian, Assistant Professor</a:t>
            </a:r>
          </a:p>
          <a:p>
            <a:r>
              <a:rPr lang="en-US" b="0" dirty="0">
                <a:latin typeface="Arial"/>
                <a:cs typeface="Arial"/>
                <a:hlinkClick r:id="rId4"/>
              </a:rPr>
              <a:t>adroog@niu.edu</a:t>
            </a:r>
            <a:endParaRPr lang="en-US" b="0" dirty="0">
              <a:hlinkClick r:id="rId4"/>
            </a:endParaRPr>
          </a:p>
          <a:p>
            <a:r>
              <a:rPr lang="en-US" b="0" dirty="0">
                <a:latin typeface="Arial"/>
                <a:cs typeface="Arial"/>
              </a:rPr>
              <a:t>Health Science Librarians of Illinois Annual Conference, September 22, 2023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5A3C6B-920F-831B-76DA-D5BF53C1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" indent="0">
              <a:buNone/>
            </a:pPr>
            <a:r>
              <a:rPr lang="en-US" b="1" dirty="0"/>
              <a:t>Purpose</a:t>
            </a:r>
            <a:r>
              <a:rPr lang="en-US" dirty="0"/>
              <a:t> </a:t>
            </a:r>
          </a:p>
          <a:p>
            <a:pPr marL="514350" indent="-457200"/>
            <a:r>
              <a:rPr lang="en-US" dirty="0"/>
              <a:t>Provide definitions and requirements (well formulated question, team expertise, timeframe, etc.)</a:t>
            </a:r>
          </a:p>
          <a:p>
            <a:pPr marL="514350" indent="-457200"/>
            <a:r>
              <a:rPr lang="en-US" dirty="0"/>
              <a:t>Inform students of other types of reviews</a:t>
            </a:r>
          </a:p>
          <a:p>
            <a:pPr marL="514350" indent="-457200"/>
            <a:r>
              <a:rPr lang="en-US" dirty="0"/>
              <a:t>Support students if they still decide to complete SRs</a:t>
            </a:r>
          </a:p>
          <a:p>
            <a:pPr marL="57150" indent="0">
              <a:buNone/>
            </a:pPr>
            <a:r>
              <a:rPr lang="en-US" b="1" dirty="0"/>
              <a:t>Development</a:t>
            </a:r>
            <a:r>
              <a:rPr lang="en-US" dirty="0"/>
              <a:t> </a:t>
            </a:r>
          </a:p>
          <a:p>
            <a:pPr marL="514350" indent="-457200"/>
            <a:r>
              <a:rPr lang="en-US" dirty="0">
                <a:cs typeface="Arial"/>
              </a:rPr>
              <a:t>Two 90-minute workshops per semester </a:t>
            </a:r>
            <a:endParaRPr lang="en-US" dirty="0"/>
          </a:p>
          <a:p>
            <a:pPr marL="514350" indent="-457200"/>
            <a:r>
              <a:rPr lang="en-US" dirty="0"/>
              <a:t>Worked with Graduate School to host and advertise </a:t>
            </a:r>
          </a:p>
          <a:p>
            <a:pPr marL="514350" indent="-457200"/>
            <a:r>
              <a:rPr lang="en-US" dirty="0">
                <a:cs typeface="Arial"/>
              </a:rPr>
              <a:t>IRB application (Exempt; Protocol # HS24-0066)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94BB6B-1706-698E-E511-42D0A85E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the Project</a:t>
            </a:r>
          </a:p>
        </p:txBody>
      </p:sp>
    </p:spTree>
    <p:extLst>
      <p:ext uri="{BB962C8B-B14F-4D97-AF65-F5344CB8AC3E}">
        <p14:creationId xmlns:p14="http://schemas.microsoft.com/office/powerpoint/2010/main" val="303530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58BF50-4789-88AA-9BD9-57FF0BC3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A8D27-F842-F2F4-E8CE-40243213F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85000"/>
              </a:lnSpc>
              <a:spcBef>
                <a:spcPts val="1300"/>
              </a:spcBef>
              <a:buFont typeface="Arial,Sans-Serif" pitchFamily="34" charset="0"/>
            </a:pPr>
            <a:r>
              <a:rPr lang="en-US" sz="2800" b="1" dirty="0">
                <a:latin typeface="Arial"/>
                <a:cs typeface="Calibri Light"/>
              </a:rPr>
              <a:t>Introduction</a:t>
            </a:r>
            <a:r>
              <a:rPr lang="en-US" sz="2800" dirty="0">
                <a:latin typeface="Arial"/>
                <a:cs typeface="Calibri Light"/>
              </a:rPr>
              <a:t> </a:t>
            </a:r>
          </a:p>
          <a:p>
            <a:pPr lvl="1">
              <a:lnSpc>
                <a:spcPct val="85000"/>
              </a:lnSpc>
              <a:spcBef>
                <a:spcPts val="1300"/>
              </a:spcBef>
              <a:buFont typeface="Arial,Sans-Serif" pitchFamily="34" charset="0"/>
              <a:buChar char="•"/>
            </a:pPr>
            <a:r>
              <a:rPr lang="en-US" dirty="0">
                <a:latin typeface="Arial"/>
                <a:cs typeface="Calibri Light"/>
              </a:rPr>
              <a:t>2 polls and 1 chat question to assess knowledge </a:t>
            </a:r>
            <a:endParaRPr lang="en-US" sz="2800" dirty="0">
              <a:latin typeface="Arial"/>
              <a:cs typeface="Calibri Light"/>
            </a:endParaRPr>
          </a:p>
          <a:p>
            <a:pPr>
              <a:lnSpc>
                <a:spcPct val="85000"/>
              </a:lnSpc>
              <a:spcBef>
                <a:spcPts val="1300"/>
              </a:spcBef>
              <a:buFont typeface="Arial,Sans-Serif" pitchFamily="34" charset="0"/>
            </a:pPr>
            <a:r>
              <a:rPr lang="en-US" sz="2800" b="1" dirty="0">
                <a:latin typeface="Arial"/>
                <a:cs typeface="Calibri Light"/>
              </a:rPr>
              <a:t>What is a systematic review?</a:t>
            </a:r>
          </a:p>
          <a:p>
            <a:pPr lvl="1">
              <a:lnSpc>
                <a:spcPct val="85000"/>
              </a:lnSpc>
              <a:spcBef>
                <a:spcPts val="1300"/>
              </a:spcBef>
              <a:buFont typeface="Arial,Sans-Serif" pitchFamily="34" charset="0"/>
            </a:pPr>
            <a:r>
              <a:rPr lang="en-US" dirty="0">
                <a:latin typeface="Arial"/>
                <a:cs typeface="Calibri Light"/>
              </a:rPr>
              <a:t>Activity 1: Describe the organization of a sample systematic review</a:t>
            </a:r>
          </a:p>
          <a:p>
            <a:pPr>
              <a:lnSpc>
                <a:spcPct val="85000"/>
              </a:lnSpc>
              <a:spcBef>
                <a:spcPts val="1300"/>
              </a:spcBef>
              <a:buFont typeface="Arial,Sans-Serif" pitchFamily="34" charset="0"/>
            </a:pPr>
            <a:r>
              <a:rPr lang="en-US" sz="2800" b="1" dirty="0">
                <a:latin typeface="Arial"/>
                <a:cs typeface="Calibri Light"/>
              </a:rPr>
              <a:t>Stages and requirements of a systematic review</a:t>
            </a:r>
          </a:p>
          <a:p>
            <a:pPr lvl="1">
              <a:lnSpc>
                <a:spcPct val="85000"/>
              </a:lnSpc>
              <a:spcBef>
                <a:spcPts val="1300"/>
              </a:spcBef>
              <a:buFont typeface="Arial,Sans-Serif" pitchFamily="34" charset="0"/>
            </a:pPr>
            <a:r>
              <a:rPr lang="en-US" dirty="0">
                <a:latin typeface="Arial"/>
                <a:cs typeface="Arial"/>
              </a:rPr>
              <a:t>Activity 2: Discuss the team composition and research question</a:t>
            </a:r>
          </a:p>
          <a:p>
            <a:pPr lvl="1">
              <a:lnSpc>
                <a:spcPct val="85000"/>
              </a:lnSpc>
              <a:spcBef>
                <a:spcPts val="1300"/>
              </a:spcBef>
              <a:buFont typeface="Arial,Sans-Serif" pitchFamily="34" charset="0"/>
            </a:pPr>
            <a:r>
              <a:rPr lang="en-US" dirty="0">
                <a:latin typeface="Arial"/>
                <a:cs typeface="Calibri Light"/>
              </a:rPr>
              <a:t>Activity 3: Evaluate the methods section</a:t>
            </a:r>
          </a:p>
          <a:p>
            <a:pPr>
              <a:lnSpc>
                <a:spcPct val="85000"/>
              </a:lnSpc>
              <a:spcBef>
                <a:spcPts val="1300"/>
              </a:spcBef>
              <a:buFont typeface="Arial,Sans-Serif" pitchFamily="34" charset="0"/>
            </a:pPr>
            <a:r>
              <a:rPr lang="en-US" sz="2800" b="1" dirty="0">
                <a:latin typeface="Arial"/>
                <a:cs typeface="Calibri Light"/>
              </a:rPr>
              <a:t>Other types of evidence synthesis projects</a:t>
            </a:r>
          </a:p>
          <a:p>
            <a:pPr>
              <a:lnSpc>
                <a:spcPct val="85000"/>
              </a:lnSpc>
              <a:spcBef>
                <a:spcPts val="1300"/>
              </a:spcBef>
              <a:buFont typeface="Arial,Sans-Serif" pitchFamily="34" charset="0"/>
            </a:pPr>
            <a:r>
              <a:rPr lang="en-US" sz="2800" b="1" dirty="0">
                <a:latin typeface="Arial"/>
                <a:cs typeface="Calibri Light"/>
              </a:rPr>
              <a:t>Final thoughts</a:t>
            </a:r>
          </a:p>
          <a:p>
            <a:pPr lvl="1">
              <a:lnSpc>
                <a:spcPct val="85000"/>
              </a:lnSpc>
              <a:spcBef>
                <a:spcPts val="1300"/>
              </a:spcBef>
              <a:buFont typeface="Arial,Sans-Serif" pitchFamily="34" charset="0"/>
            </a:pPr>
            <a:r>
              <a:rPr lang="en-US" dirty="0">
                <a:latin typeface="Arial"/>
                <a:cs typeface="Calibri Light"/>
              </a:rPr>
              <a:t>Poll and chat question </a:t>
            </a:r>
          </a:p>
          <a:p>
            <a:pPr lvl="1">
              <a:lnSpc>
                <a:spcPct val="85000"/>
              </a:lnSpc>
              <a:spcBef>
                <a:spcPts val="1300"/>
              </a:spcBef>
              <a:buFont typeface="Arial,Sans-Serif" pitchFamily="34" charset="0"/>
            </a:pPr>
            <a:endParaRPr lang="en-US" dirty="0">
              <a:latin typeface="Arial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333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5A3C6B-920F-831B-76DA-D5BF53C1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Arial"/>
              </a:rPr>
              <a:t>Activities</a:t>
            </a:r>
            <a:endParaRPr lang="en-US" b="1" dirty="0"/>
          </a:p>
          <a:p>
            <a:pPr lvl="1"/>
            <a:r>
              <a:rPr lang="en-US" dirty="0">
                <a:cs typeface="Arial"/>
              </a:rPr>
              <a:t>Active engagement</a:t>
            </a:r>
          </a:p>
          <a:p>
            <a:pPr lvl="1"/>
            <a:r>
              <a:rPr lang="en-US" dirty="0">
                <a:cs typeface="Arial"/>
              </a:rPr>
              <a:t>Evidence of critical analysis</a:t>
            </a:r>
          </a:p>
          <a:p>
            <a:r>
              <a:rPr lang="en-US" b="1" dirty="0">
                <a:cs typeface="Arial"/>
              </a:rPr>
              <a:t>Target audience and marketing</a:t>
            </a:r>
            <a:endParaRPr lang="en-US" b="1" dirty="0"/>
          </a:p>
          <a:p>
            <a:pPr lvl="1"/>
            <a:r>
              <a:rPr lang="en-US" dirty="0">
                <a:cs typeface="Arial"/>
              </a:rPr>
              <a:t>Low attendance</a:t>
            </a:r>
            <a:endParaRPr lang="en-US" dirty="0"/>
          </a:p>
          <a:p>
            <a:pPr lvl="1"/>
            <a:r>
              <a:rPr lang="en-US" dirty="0">
                <a:cs typeface="Arial"/>
              </a:rPr>
              <a:t>Changes at graduate school impacting registrations </a:t>
            </a:r>
            <a:endParaRPr lang="en-US" dirty="0"/>
          </a:p>
          <a:p>
            <a:pPr lvl="1"/>
            <a:r>
              <a:rPr lang="en-US" dirty="0">
                <a:cs typeface="Arial"/>
              </a:rPr>
              <a:t>Too early in term; will host in Spring 2024 </a:t>
            </a:r>
            <a:endParaRPr lang="en-US" dirty="0"/>
          </a:p>
          <a:p>
            <a:pPr lvl="1"/>
            <a:r>
              <a:rPr lang="en-US" dirty="0">
                <a:cs typeface="Arial"/>
              </a:rPr>
              <a:t>Virtual or in-person?</a:t>
            </a:r>
            <a:endParaRPr lang="en-US" dirty="0"/>
          </a:p>
          <a:p>
            <a:pPr lvl="1"/>
            <a:r>
              <a:rPr lang="en-US" dirty="0">
                <a:cs typeface="Arial"/>
              </a:rPr>
              <a:t>New marketing/title?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94BB6B-1706-698E-E511-42D0A85E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Roboto Slab"/>
                <a:cs typeface="Arial"/>
              </a:rPr>
              <a:t>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CEDA3-5614-49C8-AC9B-C45341E8C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350911"/>
            <a:ext cx="5384800" cy="377525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Betsy Sterner, Health Sciences Librarian</a:t>
            </a:r>
          </a:p>
          <a:p>
            <a:pPr marL="457200" lvl="1" indent="0">
              <a:buNone/>
            </a:pPr>
            <a:r>
              <a:rPr lang="en-US" sz="2800" dirty="0"/>
              <a:t>Assistant Professor</a:t>
            </a:r>
          </a:p>
          <a:p>
            <a:pPr marL="457200" lvl="1" indent="0">
              <a:buNone/>
            </a:pPr>
            <a:r>
              <a:rPr lang="en-US" sz="2800" dirty="0">
                <a:hlinkClick r:id="rId3"/>
              </a:rPr>
              <a:t>esterner@niu.edu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141BB-09B9-A3F8-BB97-429E55747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350911"/>
            <a:ext cx="5384800" cy="37752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Alissa Droog, Education &amp; Social Science Librarian, Assistant Professor</a:t>
            </a:r>
          </a:p>
          <a:p>
            <a:pPr marL="0" indent="0">
              <a:buNone/>
            </a:pPr>
            <a:r>
              <a:rPr lang="en-US" b="0" dirty="0">
                <a:hlinkClick r:id="rId4"/>
              </a:rPr>
              <a:t>adroog@niu.edu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EFF45E-A3B4-402D-98F8-E1AE9E7D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C659F-7AF4-C2B4-75E2-2FE97B088F0D}"/>
              </a:ext>
            </a:extLst>
          </p:cNvPr>
          <p:cNvSpPr txBox="1"/>
          <p:nvPr/>
        </p:nvSpPr>
        <p:spPr>
          <a:xfrm>
            <a:off x="879876" y="5326602"/>
            <a:ext cx="1063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Library homepage: </a:t>
            </a:r>
            <a:r>
              <a:rPr lang="en-US" sz="2800" dirty="0">
                <a:hlinkClick r:id="rId5"/>
              </a:rPr>
              <a:t>https://library.niu.edu/university-libraries/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2694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NURS 702 asynchronous library presentation</Template>
  <TotalTime>18</TotalTime>
  <Words>315</Words>
  <Application>Microsoft Office PowerPoint</Application>
  <PresentationFormat>Widescreen</PresentationFormat>
  <Paragraphs>57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Arial,Sans-Serif</vt:lpstr>
      <vt:lpstr>Calibri</vt:lpstr>
      <vt:lpstr>Arial</vt:lpstr>
      <vt:lpstr>1_Office Theme</vt:lpstr>
      <vt:lpstr>Developing a systematic review workshop for graduate students</vt:lpstr>
      <vt:lpstr>About the Project</vt:lpstr>
      <vt:lpstr>Workshop Outline</vt:lpstr>
      <vt:lpstr>Reflection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Resources for HSCI 350</dc:title>
  <dc:creator>Elizabeth Sterner</dc:creator>
  <cp:lastModifiedBy>Elizabeth Sterner</cp:lastModifiedBy>
  <cp:revision>69</cp:revision>
  <dcterms:created xsi:type="dcterms:W3CDTF">2023-02-21T19:27:48Z</dcterms:created>
  <dcterms:modified xsi:type="dcterms:W3CDTF">2023-08-31T19:02:46Z</dcterms:modified>
</cp:coreProperties>
</file>