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6" r:id="rId5"/>
    <p:sldId id="285" r:id="rId6"/>
    <p:sldId id="282" r:id="rId7"/>
    <p:sldId id="286" r:id="rId8"/>
    <p:sldId id="281" r:id="rId9"/>
    <p:sldId id="276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68">
          <p15:clr>
            <a:srgbClr val="A4A3A4"/>
          </p15:clr>
        </p15:guide>
        <p15:guide id="2" orient="horz" pos="3138">
          <p15:clr>
            <a:srgbClr val="A4A3A4"/>
          </p15:clr>
        </p15:guide>
        <p15:guide id="3" orient="horz" pos="200">
          <p15:clr>
            <a:srgbClr val="A4A3A4"/>
          </p15:clr>
        </p15:guide>
        <p15:guide id="4" orient="horz" pos="1791">
          <p15:clr>
            <a:srgbClr val="A4A3A4"/>
          </p15:clr>
        </p15:guide>
        <p15:guide id="5" orient="horz" pos="2717">
          <p15:clr>
            <a:srgbClr val="A4A3A4"/>
          </p15:clr>
        </p15:guide>
        <p15:guide id="6" orient="horz" pos="953">
          <p15:clr>
            <a:srgbClr val="A4A3A4"/>
          </p15:clr>
        </p15:guide>
        <p15:guide id="7" orient="horz" pos="487">
          <p15:clr>
            <a:srgbClr val="A4A3A4"/>
          </p15:clr>
        </p15:guide>
        <p15:guide id="8" pos="2847">
          <p15:clr>
            <a:srgbClr val="A4A3A4"/>
          </p15:clr>
        </p15:guide>
        <p15:guide id="9" pos="5213">
          <p15:clr>
            <a:srgbClr val="A4A3A4"/>
          </p15:clr>
        </p15:guide>
        <p15:guide id="10" pos="698">
          <p15:clr>
            <a:srgbClr val="A4A3A4"/>
          </p15:clr>
        </p15:guide>
        <p15:guide id="11" pos="205">
          <p15:clr>
            <a:srgbClr val="A4A3A4"/>
          </p15:clr>
        </p15:guide>
        <p15:guide id="12" pos="3064">
          <p15:clr>
            <a:srgbClr val="A4A3A4"/>
          </p15:clr>
        </p15:guide>
        <p15:guide id="13" pos="2956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001D9F-055F-FAF1-86F2-89667C3EE66C}" name="Gretchen Neidhardt" initials="GN" userId="S::gwn2639@ads.northwestern.edu::151e3d3f-c01f-4faa-9968-da1cdf1f7c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468B"/>
    <a:srgbClr val="514689"/>
    <a:srgbClr val="514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 autoAdjust="0"/>
    <p:restoredTop sz="94668" autoAdjust="0"/>
  </p:normalViewPr>
  <p:slideViewPr>
    <p:cSldViewPr snapToGrid="0" showGuides="1">
      <p:cViewPr varScale="1">
        <p:scale>
          <a:sx n="86" d="100"/>
          <a:sy n="86" d="100"/>
        </p:scale>
        <p:origin x="852" y="52"/>
      </p:cViewPr>
      <p:guideLst>
        <p:guide orient="horz" pos="2968"/>
        <p:guide orient="horz" pos="3138"/>
        <p:guide orient="horz" pos="200"/>
        <p:guide orient="horz" pos="1791"/>
        <p:guide orient="horz" pos="2717"/>
        <p:guide orient="horz" pos="953"/>
        <p:guide orient="horz" pos="487"/>
        <p:guide pos="2847"/>
        <p:guide pos="5213"/>
        <p:guide pos="698"/>
        <p:guide pos="205"/>
        <p:guide pos="3064"/>
        <p:guide pos="2956"/>
      </p:guideLst>
    </p:cSldViewPr>
  </p:slideViewPr>
  <p:outlineViewPr>
    <p:cViewPr>
      <p:scale>
        <a:sx n="33" d="100"/>
        <a:sy n="33" d="100"/>
      </p:scale>
      <p:origin x="0" y="1476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ADEE3-4E13-B64C-8438-AC66B67ED533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B3A18-A99A-974E-8D85-D3FA42850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422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D52D7-6AF4-EB44-8548-79E5519F8B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5F329-3889-8645-AA6B-3C2BA478A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188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7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 flip="none" rotWithShape="1">
          <a:gsLst>
            <a:gs pos="0">
              <a:srgbClr val="51468B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 userDrawn="1"/>
        </p:nvSpPr>
        <p:spPr>
          <a:xfrm>
            <a:off x="0" y="-50786"/>
            <a:ext cx="3033057" cy="5248916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        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072495" y="2067941"/>
            <a:ext cx="674729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1192" y="2995265"/>
            <a:ext cx="6725114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9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Your Photo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9220200" y="877304"/>
            <a:ext cx="1642462" cy="32374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How to put in your own Photo: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‘View-Slide Master’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‘Insert-Picture’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Browse to the</a:t>
            </a:r>
            <a:r>
              <a:rPr lang="en-US" sz="1200" spc="-50" baseline="0" dirty="0">
                <a:solidFill>
                  <a:schemeClr val="bg1"/>
                </a:solidFill>
              </a:rPr>
              <a:t> image you would like to place. Image should be 1024x768, 1200x900, or other 4:3 aspect ratio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Select image and click OK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Scale to full screen size if necessary.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Click image, go</a:t>
            </a:r>
            <a:r>
              <a:rPr lang="en-US" sz="1200" spc="-50" baseline="0" dirty="0">
                <a:solidFill>
                  <a:schemeClr val="bg1"/>
                </a:solidFill>
              </a:rPr>
              <a:t> to ‘Format-</a:t>
            </a:r>
            <a:r>
              <a:rPr lang="en-US" sz="1200" spc="-50" dirty="0">
                <a:solidFill>
                  <a:schemeClr val="bg1"/>
                </a:solidFill>
              </a:rPr>
              <a:t>Send to Back’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‘View-Normal’ to return to slides</a:t>
            </a:r>
          </a:p>
        </p:txBody>
      </p:sp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36476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31380" y="1526709"/>
            <a:ext cx="7347440" cy="29765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3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4221F580-C0C7-FE4A-BB06-8E6F259722CB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17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511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931380" y="1526710"/>
            <a:ext cx="3577127" cy="297656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4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6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B62F187D-5CCE-2540-89F0-172D7E4DA3AC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17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8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695833" y="1524606"/>
            <a:ext cx="3582987" cy="297866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518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sz="half" idx="18"/>
          </p:nvPr>
        </p:nvSpPr>
        <p:spPr>
          <a:xfrm>
            <a:off x="932494" y="1799760"/>
            <a:ext cx="3587119" cy="269716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1107414" y="1523713"/>
            <a:ext cx="3412205" cy="2951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4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20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7390B150-5DE9-D249-9EDB-A4FEB84366A7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21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22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9"/>
          </p:nvPr>
        </p:nvSpPr>
        <p:spPr>
          <a:xfrm>
            <a:off x="4688513" y="1799760"/>
            <a:ext cx="3587119" cy="269716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20"/>
          </p:nvPr>
        </p:nvSpPr>
        <p:spPr>
          <a:xfrm>
            <a:off x="4863433" y="1523713"/>
            <a:ext cx="3412205" cy="2951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3314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/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1105814" y="3148557"/>
            <a:ext cx="3413806" cy="3474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rgbClr val="6638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"/>
          </p:nvPr>
        </p:nvSpPr>
        <p:spPr>
          <a:xfrm>
            <a:off x="1104906" y="3418648"/>
            <a:ext cx="3414713" cy="106437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1108075" y="1526709"/>
            <a:ext cx="3411545" cy="15462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Date Placeholder 11"/>
          <p:cNvSpPr>
            <a:spLocks noGrp="1"/>
          </p:cNvSpPr>
          <p:nvPr>
            <p:ph type="dt" sz="half" idx="16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482CC369-25CA-A140-8CA0-FF7FC94DB54C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26" name="Footer Placeholder 12"/>
          <p:cNvSpPr>
            <a:spLocks noGrp="1"/>
          </p:cNvSpPr>
          <p:nvPr>
            <p:ph type="ftr" sz="quarter" idx="17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27" name="Slide Number Placeholder 13"/>
          <p:cNvSpPr>
            <a:spLocks noGrp="1"/>
          </p:cNvSpPr>
          <p:nvPr>
            <p:ph type="sldNum" sz="quarter" idx="18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9"/>
          </p:nvPr>
        </p:nvSpPr>
        <p:spPr>
          <a:xfrm>
            <a:off x="4865008" y="3148557"/>
            <a:ext cx="3413806" cy="3474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0"/>
          </p:nvPr>
        </p:nvSpPr>
        <p:spPr>
          <a:xfrm>
            <a:off x="4864100" y="3418648"/>
            <a:ext cx="3414713" cy="106437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21" hasCustomPrompt="1"/>
          </p:nvPr>
        </p:nvSpPr>
        <p:spPr>
          <a:xfrm>
            <a:off x="4867269" y="1526709"/>
            <a:ext cx="3411545" cy="15462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508794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11"/>
          <p:cNvSpPr>
            <a:spLocks noGrp="1"/>
          </p:cNvSpPr>
          <p:nvPr>
            <p:ph type="dt" sz="half" idx="22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D84B06E5-F86A-B54A-BD79-1396288F3124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24" name="Footer Placeholder 12"/>
          <p:cNvSpPr>
            <a:spLocks noGrp="1"/>
          </p:cNvSpPr>
          <p:nvPr>
            <p:ph type="ftr" sz="quarter" idx="23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25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5195169" y="1524466"/>
            <a:ext cx="3948831" cy="2971333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Placeholder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932494" y="1799760"/>
            <a:ext cx="3931606" cy="1087903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1107414" y="1523713"/>
            <a:ext cx="3756686" cy="2951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25"/>
          </p:nvPr>
        </p:nvSpPr>
        <p:spPr>
          <a:xfrm>
            <a:off x="932494" y="3301348"/>
            <a:ext cx="3931606" cy="1087903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6"/>
          </p:nvPr>
        </p:nvSpPr>
        <p:spPr>
          <a:xfrm>
            <a:off x="1107414" y="3025301"/>
            <a:ext cx="3756686" cy="2951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161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acts + Side Images">
    <p:bg>
      <p:bgPr>
        <a:gradFill flip="none" rotWithShape="1">
          <a:gsLst>
            <a:gs pos="0">
              <a:srgbClr val="514689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 userDrawn="1"/>
        </p:nvSpPr>
        <p:spPr>
          <a:xfrm>
            <a:off x="0" y="-50786"/>
            <a:ext cx="3033057" cy="5248916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         </a:t>
            </a:r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654424" y="1525450"/>
            <a:ext cx="2209800" cy="2970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065837" y="1525450"/>
            <a:ext cx="2209800" cy="2970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Date Placeholder 11"/>
          <p:cNvSpPr>
            <a:spLocks noGrp="1"/>
          </p:cNvSpPr>
          <p:nvPr>
            <p:ph type="dt" sz="half" idx="17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DE7821-82FA-5D47-A338-FEE7FB12F249}" type="datetime1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20"/>
          </p:nvPr>
        </p:nvSpPr>
        <p:spPr>
          <a:xfrm>
            <a:off x="1111702" y="1523713"/>
            <a:ext cx="2338565" cy="2951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half" idx="21"/>
          </p:nvPr>
        </p:nvSpPr>
        <p:spPr>
          <a:xfrm>
            <a:off x="935667" y="1803966"/>
            <a:ext cx="2514600" cy="269183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buClrTx/>
              <a:defRPr lang="en-US" smtClean="0">
                <a:solidFill>
                  <a:srgbClr val="FFFFFF"/>
                </a:solidFill>
              </a:defRPr>
            </a:lvl1pPr>
            <a:lvl2pPr>
              <a:defRPr lang="en-US" smtClean="0">
                <a:solidFill>
                  <a:srgbClr val="FFFFFF"/>
                </a:solidFill>
              </a:defRPr>
            </a:lvl2pPr>
            <a:lvl3pPr>
              <a:defRPr lang="en-US" smtClean="0">
                <a:solidFill>
                  <a:srgbClr val="FFFFFF"/>
                </a:solidFill>
              </a:defRPr>
            </a:lvl3pPr>
            <a:lvl4pPr>
              <a:defRPr lang="en-US" smtClean="0">
                <a:solidFill>
                  <a:srgbClr val="FFFFFF"/>
                </a:solidFill>
              </a:defRPr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02845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02844" y="896882"/>
            <a:ext cx="7180263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rgbClr val="FFFFFF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27" name="Footer Placeholder 7"/>
          <p:cNvSpPr>
            <a:spLocks noGrp="1"/>
          </p:cNvSpPr>
          <p:nvPr>
            <p:ph type="ftr" sz="quarter" idx="11"/>
          </p:nvPr>
        </p:nvSpPr>
        <p:spPr bwMode="gray">
          <a:xfrm>
            <a:off x="3121994" y="4782239"/>
            <a:ext cx="5181600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Presentation or Section Title</a:t>
            </a:r>
          </a:p>
        </p:txBody>
      </p:sp>
      <p:sp>
        <p:nvSpPr>
          <p:cNvPr id="28" name="Slide Number Placeholder 8"/>
          <p:cNvSpPr>
            <a:spLocks noGrp="1"/>
          </p:cNvSpPr>
          <p:nvPr>
            <p:ph type="sldNum" sz="quarter" idx="12"/>
          </p:nvPr>
        </p:nvSpPr>
        <p:spPr bwMode="gray">
          <a:xfrm>
            <a:off x="8305799" y="478223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56" y="4722748"/>
            <a:ext cx="1422018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2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6E460D88-FDEE-654D-9AC4-EB2542DECCF3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15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6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659358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6E460D88-FDEE-654D-9AC4-EB2542DECCF3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95" y="4721404"/>
            <a:ext cx="142142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13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6E460D88-FDEE-654D-9AC4-EB2542DECCF3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820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14689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150778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gradFill flip="none" rotWithShape="1">
          <a:gsLst>
            <a:gs pos="0">
              <a:srgbClr val="514689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/>
          <p:nvPr userDrawn="1"/>
        </p:nvSpPr>
        <p:spPr>
          <a:xfrm>
            <a:off x="0" y="-50786"/>
            <a:ext cx="3033057" cy="5248916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         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gray">
          <a:xfrm>
            <a:off x="6855794" y="4617074"/>
            <a:ext cx="1447800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38EC05-E3EA-C649-9CE5-71E503F74839}" type="datetime1">
              <a:rPr lang="en-US" smtClean="0">
                <a:solidFill>
                  <a:prstClr val="white"/>
                </a:solidFill>
              </a:rPr>
              <a:t>9/14/2023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gray">
          <a:xfrm>
            <a:off x="3121994" y="4789710"/>
            <a:ext cx="5181600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Presentation or Section Title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gray">
          <a:xfrm>
            <a:off x="8305799" y="478223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56" y="4722748"/>
            <a:ext cx="1422018" cy="265285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072495" y="2067941"/>
            <a:ext cx="674729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1192" y="2995265"/>
            <a:ext cx="6725114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</p:spTree>
    <p:extLst>
      <p:ext uri="{BB962C8B-B14F-4D97-AF65-F5344CB8AC3E}">
        <p14:creationId xmlns:p14="http://schemas.microsoft.com/office/powerpoint/2010/main" val="148810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dence image1rgb 16x9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9" y="0"/>
            <a:ext cx="9119681" cy="5143500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1468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70080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53309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dence Building16x9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664"/>
          <a:stretch/>
        </p:blipFill>
        <p:spPr>
          <a:xfrm>
            <a:off x="2364749" y="0"/>
            <a:ext cx="6779252" cy="514350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69384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dence image2rgb 16x9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9" y="0"/>
            <a:ext cx="9119681" cy="5143500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80693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ke Forest16x9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9" y="0"/>
            <a:ext cx="9119681" cy="5143500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0062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6841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612062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100604" y="126213"/>
            <a:ext cx="7159932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932609" y="1524784"/>
            <a:ext cx="7350339" cy="297895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350008" y="4833819"/>
            <a:ext cx="850392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>
              <a:defRPr lang="en-US" sz="800" smtClean="0"/>
            </a:lvl1pPr>
          </a:lstStyle>
          <a:p>
            <a:fld id="{4DD056AA-046F-1E41-8A7D-BECBA863898E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1994" y="4787033"/>
            <a:ext cx="51816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4787034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NM-Logo-Stacked-RGB.jp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7" y="4711113"/>
            <a:ext cx="1449146" cy="270462"/>
          </a:xfrm>
          <a:prstGeom prst="rect">
            <a:avLst/>
          </a:prstGeom>
        </p:spPr>
      </p:pic>
      <p:pic>
        <p:nvPicPr>
          <p:cNvPr id="4" name="Picture 3" descr="PPT-RGB-Shapes1.ai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198" y="380325"/>
            <a:ext cx="1572122" cy="54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3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3" r:id="rId3"/>
    <p:sldLayoutId id="2147483652" r:id="rId4"/>
    <p:sldLayoutId id="2147483650" r:id="rId5"/>
    <p:sldLayoutId id="2147483651" r:id="rId6"/>
    <p:sldLayoutId id="2147483655" r:id="rId7"/>
    <p:sldLayoutId id="2147483656" r:id="rId8"/>
    <p:sldLayoutId id="2147483658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</p:sldLayoutIdLst>
  <p:hf hd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tabLst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3225" indent="-228600" algn="l" defTabSz="457200" rtl="0" eaLnBrk="1" latinLnBrk="0" hangingPunct="1">
        <a:spcBef>
          <a:spcPct val="20000"/>
        </a:spcBef>
        <a:buSzPct val="80000"/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174625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58838" indent="-176213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5525" indent="-166688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nlm.nih.gov/exhibition/outsideinside/index.html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lm.nih.gov/exhibition/outsideinside/education-highered1-detail4.html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mlanet.org/blog/what-we're-doing2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nagementcenter.org/resources/frequently-asked-questions-about-mocha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86653" y="1042148"/>
            <a:ext cx="7033140" cy="571500"/>
          </a:xfrm>
        </p:spPr>
        <p:txBody>
          <a:bodyPr/>
          <a:lstStyle/>
          <a:p>
            <a:r>
              <a:rPr lang="en-US" dirty="0"/>
              <a:t>Local Outreach: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80119" y="1613648"/>
            <a:ext cx="7046187" cy="1136277"/>
          </a:xfrm>
        </p:spPr>
        <p:txBody>
          <a:bodyPr/>
          <a:lstStyle/>
          <a:p>
            <a:r>
              <a:rPr lang="en-US" dirty="0"/>
              <a:t>Planning institutional opportunities to enhance and engage a traveling exhibit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6653" y="2749925"/>
            <a:ext cx="7577228" cy="1566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prstClr val="white"/>
                </a:solidFill>
              </a:rPr>
              <a:t>Presented by Ramune Kubilius at the HSLI annual conference September 22, 2023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endParaRPr lang="en-US" i="1" dirty="0">
              <a:solidFill>
                <a:prstClr val="white"/>
              </a:solidFill>
              <a:latin typeface="+mj-lt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i="1" dirty="0">
                <a:solidFill>
                  <a:prstClr val="white"/>
                </a:solidFill>
                <a:latin typeface="+mj-lt"/>
              </a:rPr>
              <a:t>Variation of presentation by Gretchen Neidhardt at the Midwest Chapter / Medical Library Association Virtual Conference, October 11-13, 2023</a:t>
            </a:r>
            <a:endParaRPr lang="en-US" dirty="0">
              <a:solidFill>
                <a:prstClr val="white"/>
              </a:solidFill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en-US" b="1" dirty="0">
                <a:solidFill>
                  <a:prstClr val="white"/>
                </a:solidFill>
              </a:rPr>
              <a:t>DOI: </a:t>
            </a:r>
            <a:r>
              <a:rPr lang="en-US" b="1" i="0" dirty="0">
                <a:solidFill>
                  <a:schemeClr val="bg1"/>
                </a:solidFill>
                <a:effectLst/>
              </a:rPr>
              <a:t>https://doi.org/10.18131/qb55j-p7j76</a:t>
            </a:r>
            <a:endParaRPr lang="en-US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endParaRPr lang="en-US" dirty="0">
              <a:solidFill>
                <a:prstClr val="white"/>
              </a:solidFill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prstClr val="white"/>
                </a:solidFill>
              </a:rPr>
              <a:t>Galter Health Sciences Library and Learning Center,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prstClr val="white"/>
                </a:solidFill>
              </a:rPr>
              <a:t>Feinberg School of Medicine, Northwestern University</a:t>
            </a:r>
          </a:p>
        </p:txBody>
      </p:sp>
    </p:spTree>
    <p:extLst>
      <p:ext uri="{BB962C8B-B14F-4D97-AF65-F5344CB8AC3E}">
        <p14:creationId xmlns:p14="http://schemas.microsoft.com/office/powerpoint/2010/main" val="501197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9CD28C8D-77C7-E2A9-88E1-CEB36BFC1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450" y="3671046"/>
            <a:ext cx="3178361" cy="1219697"/>
          </a:xfrm>
        </p:spPr>
        <p:txBody>
          <a:bodyPr vert="horz" lIns="0" tIns="0" rIns="91440" bIns="45720" rtlCol="0" anchor="t">
            <a:noAutofit/>
          </a:bodyPr>
          <a:lstStyle/>
          <a:p>
            <a:pPr algn="ctr"/>
            <a:r>
              <a:rPr lang="en-US" sz="1400" dirty="0">
                <a:cs typeface="Calibri"/>
              </a:rPr>
              <a:t>Brochure for NLM traveling exhibit "</a:t>
            </a:r>
            <a:r>
              <a:rPr lang="en-US" sz="1400" dirty="0">
                <a:cs typeface="Calibri"/>
                <a:hlinkClick r:id="rId2"/>
              </a:rPr>
              <a:t>Outside/Inside: Immigration, Migration and Health Care in the United States</a:t>
            </a:r>
            <a:r>
              <a:rPr lang="en-US" sz="1400" dirty="0">
                <a:cs typeface="Calibri"/>
              </a:rPr>
              <a:t>," hosted by Galter Health Sciences Library and Learning Center</a:t>
            </a:r>
            <a:endParaRPr lang="en-US" sz="1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F8DD5E-3388-7382-BB51-AC12DBC98B1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4827588"/>
            <a:ext cx="850900" cy="168275"/>
          </a:xfrm>
        </p:spPr>
        <p:txBody>
          <a:bodyPr/>
          <a:lstStyle/>
          <a:p>
            <a:fld id="{6E460D88-FDEE-654D-9AC4-EB2542DECCF3}" type="datetime1">
              <a:rPr lang="en-US" smtClean="0"/>
              <a:t>9/14/2023</a:t>
            </a:fld>
            <a:endParaRPr lang="en-US" dirty="0"/>
          </a:p>
        </p:txBody>
      </p:sp>
      <p:pic>
        <p:nvPicPr>
          <p:cNvPr id="9" name="Picture 8" descr="Brochure of the National Library of Medicine &quot;Outside/Inside&quot; exhibit, including a poster produced during the 2014 Ebola scare with the statement &quot;I am not a disease&quot; and West African person's face. Also includes a 1932 black and white image of several women and babies from the Henry Street Visiting Nurse Service. A QR code takes you to the exhibit website.">
            <a:extLst>
              <a:ext uri="{FF2B5EF4-FFF2-40B4-BE49-F238E27FC236}">
                <a16:creationId xmlns:a16="http://schemas.microsoft.com/office/drawing/2014/main" id="{6FEB6799-8FDA-F21C-B738-1ED05EE66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1094972"/>
            <a:ext cx="3173506" cy="2470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D10902-26D2-488B-A768-253E742F58A9}"/>
              </a:ext>
            </a:extLst>
          </p:cNvPr>
          <p:cNvSpPr txBox="1"/>
          <p:nvPr/>
        </p:nvSpPr>
        <p:spPr>
          <a:xfrm>
            <a:off x="4114800" y="60512"/>
            <a:ext cx="47468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Timeline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September 15, 2022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Application entered in lottery to host exhibit in 2023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October 18, 2022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Notification received from NLM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December 2022 – May 2023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  <a:cs typeface="Calibri"/>
              </a:rPr>
              <a:t>Planning task force creation and work period, selection and use of MOCHA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</a:rPr>
              <a:t>February 21: 		</a:t>
            </a:r>
            <a:r>
              <a:rPr lang="en-US" sz="1600" i="1" dirty="0" err="1">
                <a:solidFill>
                  <a:schemeClr val="bg1"/>
                </a:solidFill>
              </a:rPr>
              <a:t>LibGuide</a:t>
            </a:r>
            <a:r>
              <a:rPr lang="en-US" sz="1600" i="1" dirty="0">
                <a:solidFill>
                  <a:schemeClr val="bg1"/>
                </a:solidFill>
              </a:rPr>
              <a:t> activated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</a:rPr>
              <a:t>March 13 – April 22: 	</a:t>
            </a:r>
            <a:r>
              <a:rPr lang="en-US" sz="1600" i="1" dirty="0">
                <a:solidFill>
                  <a:schemeClr val="bg1"/>
                </a:solidFill>
              </a:rPr>
              <a:t>Traveling exhibit at Galter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</a:rPr>
              <a:t>March 20: 			</a:t>
            </a:r>
            <a:r>
              <a:rPr lang="en-US" sz="1600" i="1" dirty="0">
                <a:solidFill>
                  <a:schemeClr val="bg1"/>
                </a:solidFill>
              </a:rPr>
              <a:t>Local exhibit went live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</a:rPr>
              <a:t>March 22</a:t>
            </a:r>
            <a:r>
              <a:rPr lang="en-US" sz="1600" i="1" dirty="0">
                <a:solidFill>
                  <a:schemeClr val="bg1"/>
                </a:solidFill>
              </a:rPr>
              <a:t>:			Galter staff discussion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</a:rPr>
              <a:t>April 12:</a:t>
            </a:r>
            <a:r>
              <a:rPr lang="en-US" sz="1600" i="1" dirty="0">
                <a:solidFill>
                  <a:schemeClr val="bg1"/>
                </a:solidFill>
              </a:rPr>
              <a:t>			Invited panel (public event)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  <a:ea typeface="+mn-lt"/>
                <a:cs typeface="+mn-lt"/>
              </a:rPr>
              <a:t>	“A conversation: Immigration status, 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  <a:ea typeface="+mn-lt"/>
                <a:cs typeface="+mn-lt"/>
              </a:rPr>
              <a:t>health, and healthcare access”</a:t>
            </a:r>
            <a:endParaRPr lang="en-US" sz="1600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</a:rPr>
              <a:t>May 10</a:t>
            </a:r>
            <a:r>
              <a:rPr lang="en-US" sz="1600" i="1" dirty="0">
                <a:solidFill>
                  <a:schemeClr val="bg1"/>
                </a:solidFill>
              </a:rPr>
              <a:t>:			Department lighting talks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54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8"/>
          </p:nvPr>
        </p:nvSpPr>
        <p:spPr>
          <a:xfrm>
            <a:off x="208430" y="1163171"/>
            <a:ext cx="4247058" cy="2097741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sz="1400" b="1" dirty="0">
                <a:cs typeface="Calibri"/>
              </a:rPr>
              <a:t>Existing structure </a:t>
            </a:r>
            <a:r>
              <a:rPr lang="en-US" sz="1400" dirty="0">
                <a:cs typeface="Calibri"/>
              </a:rPr>
              <a:t>– DEIA Working Group</a:t>
            </a:r>
          </a:p>
          <a:p>
            <a:r>
              <a:rPr lang="en-US" sz="1400" b="1" dirty="0">
                <a:cs typeface="Calibri"/>
              </a:rPr>
              <a:t>Used pre-existing material</a:t>
            </a:r>
            <a:r>
              <a:rPr lang="en-US" sz="1400" dirty="0">
                <a:cs typeface="Calibri"/>
              </a:rPr>
              <a:t>: NLM's university module, class 4 (</a:t>
            </a:r>
            <a:r>
              <a:rPr lang="en-US" sz="1400" dirty="0">
                <a:cs typeface="Calibri"/>
                <a:hlinkClick r:id="rId2"/>
              </a:rPr>
              <a:t>Access and Empowerment</a:t>
            </a:r>
            <a:r>
              <a:rPr lang="en-US" sz="1400" dirty="0">
                <a:cs typeface="Calibri"/>
              </a:rPr>
              <a:t>)</a:t>
            </a:r>
          </a:p>
          <a:p>
            <a:r>
              <a:rPr lang="en-US" sz="1400" b="1" dirty="0">
                <a:cs typeface="Calibri"/>
              </a:rPr>
              <a:t>Asked staff to engage </a:t>
            </a:r>
            <a:r>
              <a:rPr lang="en-US" sz="1400" dirty="0">
                <a:cs typeface="Calibri"/>
              </a:rPr>
              <a:t>with at least one listed resource deeply </a:t>
            </a:r>
            <a:r>
              <a:rPr lang="en-US" sz="1400" i="1" dirty="0">
                <a:cs typeface="Calibri"/>
              </a:rPr>
              <a:t>(images, annual reports, organization histories)</a:t>
            </a:r>
          </a:p>
          <a:p>
            <a:r>
              <a:rPr lang="en-US" sz="1400" b="1" dirty="0">
                <a:cs typeface="Calibri"/>
              </a:rPr>
              <a:t>Used NLM-provided discussion questions</a:t>
            </a:r>
            <a:r>
              <a:rPr lang="en-US" sz="1400" dirty="0">
                <a:cs typeface="Calibri"/>
              </a:rPr>
              <a:t>, but also tailored additional questions to Galter staff interests </a:t>
            </a:r>
            <a:r>
              <a:rPr lang="en-US" sz="1400" i="1" dirty="0">
                <a:cs typeface="Calibri"/>
              </a:rPr>
              <a:t>(and took questions from participants)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045" y="147917"/>
            <a:ext cx="7171860" cy="567237"/>
          </a:xfrm>
        </p:spPr>
        <p:txBody>
          <a:bodyPr/>
          <a:lstStyle/>
          <a:p>
            <a:r>
              <a:rPr lang="en-US" dirty="0"/>
              <a:t>Institutional opportunities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5E0CCF-FF65-C993-9AEB-8265E258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454" y="897225"/>
            <a:ext cx="3559836" cy="762000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b="1" dirty="0">
                <a:cs typeface="Calibri"/>
              </a:rPr>
              <a:t>Discussion session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7B779-4467-D716-5545-2990E11562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8045" y="682472"/>
            <a:ext cx="7240775" cy="528736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sz="1700" dirty="0">
                <a:solidFill>
                  <a:srgbClr val="61468B"/>
                </a:solidFill>
                <a:cs typeface="Calibri"/>
              </a:rPr>
              <a:t>Using the exhibit as an opportunity to incorporate DEIA principles into routine work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6CAFE4-03E7-F7F1-53E4-01A8BA6B1361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4571999" y="1211208"/>
            <a:ext cx="4437529" cy="3420185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sz="1400" b="1" dirty="0">
                <a:cs typeface="Calibri"/>
              </a:rPr>
              <a:t>New endeavor</a:t>
            </a:r>
            <a:r>
              <a:rPr lang="en-US" sz="1400" dirty="0">
                <a:cs typeface="Calibri"/>
              </a:rPr>
              <a:t>, but in existing all-staff meeting time</a:t>
            </a:r>
          </a:p>
          <a:p>
            <a:r>
              <a:rPr lang="en-US" sz="1400" b="1" dirty="0">
                <a:cs typeface="Calibri"/>
              </a:rPr>
              <a:t>Idea formed in DEIA Working Group </a:t>
            </a:r>
            <a:r>
              <a:rPr lang="en-US" sz="1400" dirty="0">
                <a:cs typeface="Calibri"/>
              </a:rPr>
              <a:t>– brainstorming new ways to encourage incorporation of DEIA principles into daily work</a:t>
            </a:r>
          </a:p>
          <a:p>
            <a:r>
              <a:rPr lang="en-US" sz="1400" b="1" dirty="0">
                <a:cs typeface="Calibri"/>
              </a:rPr>
              <a:t>Asked departments to present on a project </a:t>
            </a:r>
            <a:r>
              <a:rPr lang="en-US" sz="1400" dirty="0">
                <a:cs typeface="Calibri"/>
              </a:rPr>
              <a:t>related to exhibit themes – could be an existing project, new project, future project, or staff interest</a:t>
            </a:r>
          </a:p>
          <a:p>
            <a:r>
              <a:rPr lang="en-US" sz="1400" b="1" dirty="0">
                <a:cs typeface="Calibri"/>
              </a:rPr>
              <a:t>Hoped to un-silo and de-mystify </a:t>
            </a:r>
            <a:r>
              <a:rPr lang="en-US" sz="1400" dirty="0">
                <a:cs typeface="Calibri"/>
              </a:rPr>
              <a:t>our departmental work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4D9743-5303-959F-7A49-E623FE580C4F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688514" y="897226"/>
            <a:ext cx="3587125" cy="352484"/>
          </a:xfrm>
        </p:spPr>
        <p:txBody>
          <a:bodyPr/>
          <a:lstStyle/>
          <a:p>
            <a:r>
              <a:rPr lang="en-US" b="1" dirty="0">
                <a:cs typeface="Calibri"/>
              </a:rPr>
              <a:t>Departmental lightning talks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8575ED-8D9C-44E1-8C04-D0C1CA4CF233}"/>
              </a:ext>
            </a:extLst>
          </p:cNvPr>
          <p:cNvSpPr txBox="1"/>
          <p:nvPr/>
        </p:nvSpPr>
        <p:spPr>
          <a:xfrm>
            <a:off x="134471" y="3146612"/>
            <a:ext cx="8922122" cy="15234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ea typeface="+mn-lt"/>
                <a:cs typeface="+mn-lt"/>
              </a:rPr>
              <a:t>Spotlight: Exhibit- related projects </a:t>
            </a:r>
            <a:r>
              <a:rPr lang="en-US" sz="1200" i="1" dirty="0">
                <a:ea typeface="+mn-lt"/>
                <a:cs typeface="+mn-lt"/>
              </a:rPr>
              <a:t>– </a:t>
            </a:r>
            <a:r>
              <a:rPr lang="en-US" sz="1200" b="1" dirty="0">
                <a:ea typeface="+mn-lt"/>
                <a:cs typeface="+mn-lt"/>
              </a:rPr>
              <a:t>Group 1: Logistics &amp; Highlights / Group 2: Immigration, Health, and Libraries</a:t>
            </a:r>
          </a:p>
          <a:p>
            <a:r>
              <a:rPr lang="en-US" sz="1100" b="1" dirty="0">
                <a:ea typeface="+mn-lt"/>
                <a:cs typeface="+mn-lt"/>
              </a:rPr>
              <a:t>	Group 1: </a:t>
            </a:r>
            <a:r>
              <a:rPr lang="en-US" sz="1100" dirty="0">
                <a:ea typeface="+mn-lt"/>
                <a:cs typeface="+mn-lt"/>
              </a:rPr>
              <a:t>NLM Exhibitions: Behind the Scenes (Administration); Outside / Inside the Cases: Curating an Exhibit on Healthcare and Immigration 	(Special Collections/Collection Management and Metadata Services); Highlighting Immigrant Health Workers Using LCNAF /*Library of Congress 	Name Authority File/ &amp; </a:t>
            </a:r>
            <a:r>
              <a:rPr lang="en-US" sz="1100" dirty="0" err="1">
                <a:ea typeface="+mn-lt"/>
                <a:cs typeface="+mn-lt"/>
              </a:rPr>
              <a:t>Wikidata</a:t>
            </a:r>
            <a:r>
              <a:rPr lang="en-US" sz="1100" dirty="0">
                <a:ea typeface="+mn-lt"/>
                <a:cs typeface="+mn-lt"/>
              </a:rPr>
              <a:t> (Collection Management and Metadata Services) </a:t>
            </a:r>
          </a:p>
          <a:p>
            <a:r>
              <a:rPr lang="en-US" sz="1100" b="1" dirty="0">
                <a:ea typeface="+mn-lt"/>
                <a:cs typeface="+mn-lt"/>
              </a:rPr>
              <a:t>	Group 2: </a:t>
            </a:r>
            <a:r>
              <a:rPr lang="en-US" sz="1100" dirty="0">
                <a:cs typeface="Calibri"/>
              </a:rPr>
              <a:t>Meeting a need: Development and validation of PubMed search filters for immigrant health (Research and Information Services, 	Collection Management and Metadata Services); </a:t>
            </a:r>
            <a:r>
              <a:rPr lang="en-US" sz="1100" dirty="0">
                <a:ea typeface="+mn-lt"/>
                <a:cs typeface="+mn-lt"/>
              </a:rPr>
              <a:t>Books on Immigrant Health: a collection development and management pilot (Collection 	Management and Metadata Services); </a:t>
            </a:r>
            <a:r>
              <a:rPr lang="en-US" sz="1100" i="1" dirty="0">
                <a:ea typeface="+mn-lt"/>
                <a:cs typeface="+mn-lt"/>
              </a:rPr>
              <a:t>Out of Sight, Out of Mind: Externalizing Death at the Border </a:t>
            </a:r>
            <a:r>
              <a:rPr lang="en-US" sz="1100" dirty="0">
                <a:ea typeface="+mn-lt"/>
                <a:cs typeface="+mn-lt"/>
              </a:rPr>
              <a:t>(book talk on </a:t>
            </a:r>
            <a:r>
              <a:rPr lang="en-US" sz="1100" i="1" dirty="0">
                <a:ea typeface="+mn-lt"/>
                <a:cs typeface="+mn-lt"/>
              </a:rPr>
              <a:t>The Land of Open Graves</a:t>
            </a:r>
            <a:r>
              <a:rPr lang="en-US" sz="1100" dirty="0">
                <a:ea typeface="+mn-lt"/>
                <a:cs typeface="+mn-lt"/>
              </a:rPr>
              <a:t> by 	Jason De León) (Digital Systems)</a:t>
            </a:r>
            <a:endParaRPr lang="en-US" sz="1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6553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E1F171-3DE4-03E9-1794-0C874DEF2F1D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40741" y="853888"/>
            <a:ext cx="2478717" cy="591785"/>
          </a:xfrm>
        </p:spPr>
        <p:txBody>
          <a:bodyPr/>
          <a:lstStyle/>
          <a:p>
            <a:pPr algn="ctr"/>
            <a:r>
              <a:rPr lang="en-US" sz="1500" dirty="0">
                <a:cs typeface="Calibri"/>
              </a:rPr>
              <a:t>Local exhibit in Eckenhoff Reading Room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FBA620-04D4-2BE7-F735-940A9D673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44" y="1345"/>
            <a:ext cx="7180264" cy="762000"/>
          </a:xfrm>
        </p:spPr>
        <p:txBody>
          <a:bodyPr/>
          <a:lstStyle/>
          <a:p>
            <a:r>
              <a:rPr lang="en-US" dirty="0">
                <a:cs typeface="Calibri"/>
              </a:rPr>
              <a:t>Local outreach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46B83D-30E5-3333-F3A5-2D227D0D57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201" y="1458520"/>
            <a:ext cx="2155825" cy="2954338"/>
          </a:xfrm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DE31B8E1-33B6-FB54-C13A-A7A9C1BAA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376" r="376"/>
          <a:stretch/>
        </p:blipFill>
        <p:spPr>
          <a:xfrm>
            <a:off x="380812" y="1452096"/>
            <a:ext cx="2214563" cy="2954338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9D884FD-9244-2071-D932-656490DC80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-1489" t="-245" r="213" b="-183"/>
          <a:stretch/>
        </p:blipFill>
        <p:spPr>
          <a:xfrm rot="10800000">
            <a:off x="2595375" y="1452096"/>
            <a:ext cx="3979863" cy="2954338"/>
          </a:xfr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3B87054-6213-C126-7674-B3574AE9E6B5}"/>
              </a:ext>
            </a:extLst>
          </p:cNvPr>
          <p:cNvSpPr txBox="1">
            <a:spLocks/>
          </p:cNvSpPr>
          <p:nvPr/>
        </p:nvSpPr>
        <p:spPr>
          <a:xfrm>
            <a:off x="481877" y="953336"/>
            <a:ext cx="2229924" cy="492337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7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SzPct val="80000"/>
              <a:buFont typeface="Lucida Grande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cs typeface="Calibri"/>
              </a:rPr>
              <a:t>NLM exhibit posters</a:t>
            </a:r>
            <a:br>
              <a:rPr lang="en-US" sz="1500" dirty="0">
                <a:cs typeface="Calibri"/>
              </a:rPr>
            </a:br>
            <a:r>
              <a:rPr lang="en-US" sz="1500" dirty="0">
                <a:cs typeface="Calibri"/>
              </a:rPr>
              <a:t>outside Reading Room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1BB8D2E-8A00-9B8B-9232-47C5550ABAD5}"/>
              </a:ext>
            </a:extLst>
          </p:cNvPr>
          <p:cNvSpPr txBox="1">
            <a:spLocks/>
          </p:cNvSpPr>
          <p:nvPr/>
        </p:nvSpPr>
        <p:spPr>
          <a:xfrm>
            <a:off x="6506298" y="971773"/>
            <a:ext cx="2155825" cy="4739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7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SzPct val="80000"/>
              <a:buFont typeface="Lucida Grande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cs typeface="Calibri"/>
              </a:rPr>
              <a:t>Immigrant status and health panel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B9ED8A-6491-49A5-AE82-AF5231A810B1}"/>
              </a:ext>
            </a:extLst>
          </p:cNvPr>
          <p:cNvSpPr txBox="1"/>
          <p:nvPr/>
        </p:nvSpPr>
        <p:spPr>
          <a:xfrm>
            <a:off x="4572000" y="4565276"/>
            <a:ext cx="4410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cs typeface="Calibri"/>
              </a:rPr>
              <a:t>History of NLM Traveling Exhibit Outreach at Galter: </a:t>
            </a:r>
            <a:r>
              <a:rPr lang="en-US" sz="1400" dirty="0">
                <a:solidFill>
                  <a:schemeClr val="bg1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https://www.mlanet.org/blog/what-we're-doing2</a:t>
            </a:r>
            <a:r>
              <a:rPr lang="en-US" sz="14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US" sz="14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940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MOCHA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063" y="1196789"/>
            <a:ext cx="5049419" cy="1331438"/>
          </a:xfrm>
        </p:spPr>
        <p:txBody>
          <a:bodyPr/>
          <a:lstStyle/>
          <a:p>
            <a:r>
              <a:rPr lang="en-US" sz="1600" dirty="0"/>
              <a:t>Each event (stream) had MOCHA roles assigned, along with target dates</a:t>
            </a:r>
          </a:p>
          <a:p>
            <a:r>
              <a:rPr lang="en-US" sz="1600" dirty="0"/>
              <a:t>Each event then had all steps outlined with owner, consultants/helpers, due date, status, and timeline</a:t>
            </a:r>
          </a:p>
          <a:p>
            <a:pPr marL="0" indent="0">
              <a:buNone/>
            </a:pPr>
            <a:r>
              <a:rPr lang="en-US" sz="1600" i="1" dirty="0"/>
              <a:t>Example: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5E0CCF-FF65-C993-9AEB-8265E258B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Manager-Owner-Consultant-Helper-Approver</a:t>
            </a:r>
          </a:p>
        </p:txBody>
      </p:sp>
      <p:pic>
        <p:nvPicPr>
          <p:cNvPr id="9" name="Picture 8" descr="Screenshot of portion of MOCHA spreadsheet regarding the Read and Discuss event stream. Includes breakdown of roles and steps.">
            <a:extLst>
              <a:ext uri="{FF2B5EF4-FFF2-40B4-BE49-F238E27FC236}">
                <a16:creationId xmlns:a16="http://schemas.microsoft.com/office/drawing/2014/main" id="{C709B576-0905-26E1-42A1-E0F531101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21" y="2528227"/>
            <a:ext cx="4893725" cy="18946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69AEEC-A9C4-49D3-95FC-EF73B142A9E7}"/>
              </a:ext>
            </a:extLst>
          </p:cNvPr>
          <p:cNvSpPr txBox="1"/>
          <p:nvPr/>
        </p:nvSpPr>
        <p:spPr>
          <a:xfrm>
            <a:off x="5640037" y="423582"/>
            <a:ext cx="324074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Conclusions: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Helped make sure the small organizing team could coordinate with a larger group of people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Ensured the team contacted external participants with ample time before event</a:t>
            </a:r>
            <a:endParaRPr lang="en-US" sz="16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Kept us on track for our deadlines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Had to remember to constantly check in, had to have buy-in from everyone managing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 events got closer to the deadline, our MOCHA spreadsheet wasn’t always updated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5E0F-0896-4CFB-AB6B-1F255E249D8C}"/>
              </a:ext>
            </a:extLst>
          </p:cNvPr>
          <p:cNvSpPr txBox="1"/>
          <p:nvPr/>
        </p:nvSpPr>
        <p:spPr>
          <a:xfrm>
            <a:off x="4706470" y="4493704"/>
            <a:ext cx="4174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Calibri"/>
              </a:rPr>
              <a:t>Website</a:t>
            </a:r>
            <a:r>
              <a:rPr lang="en-US" sz="1400" dirty="0">
                <a:cs typeface="Calibri"/>
              </a:rPr>
              <a:t>: </a:t>
            </a:r>
            <a:r>
              <a:rPr lang="en-US" sz="1400" dirty="0">
                <a:ea typeface="+mn-lt"/>
                <a:cs typeface="+mn-lt"/>
                <a:hlinkClick r:id="rId3"/>
              </a:rPr>
              <a:t>https://www.managementcenter.org/resources/frequently-asked-questions-about-mocha/</a:t>
            </a:r>
            <a:r>
              <a:rPr lang="en-US" sz="1400" dirty="0">
                <a:ea typeface="+mn-lt"/>
                <a:cs typeface="+mn-lt"/>
              </a:rPr>
              <a:t> 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28684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1"/>
          </p:nvPr>
        </p:nvSpPr>
        <p:spPr>
          <a:xfrm>
            <a:off x="114300" y="712187"/>
            <a:ext cx="3274421" cy="3783614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Hosting NLM exhibit was an excellent way to target outreach efforts around a theme</a:t>
            </a:r>
            <a:endParaRPr lang="en-US" dirty="0">
              <a:cs typeface="Calibri"/>
            </a:endParaRPr>
          </a:p>
          <a:p>
            <a:r>
              <a:rPr lang="en-US" dirty="0"/>
              <a:t>Organize as soon as possible – never can plan too early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MOCHA framework kept events organized if there was buy-in</a:t>
            </a:r>
          </a:p>
          <a:p>
            <a:r>
              <a:rPr lang="en-US" dirty="0"/>
              <a:t>Staff was interested, and meeting them where they already were led to more engagement</a:t>
            </a:r>
            <a:endParaRPr lang="en-US" dirty="0"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935" y="127411"/>
            <a:ext cx="7187174" cy="584775"/>
          </a:xfrm>
        </p:spPr>
        <p:txBody>
          <a:bodyPr/>
          <a:lstStyle/>
          <a:p>
            <a:r>
              <a:rPr lang="en-US" dirty="0"/>
              <a:t>Takeaways</a:t>
            </a:r>
            <a:endParaRPr lang="en-US" dirty="0">
              <a:cs typeface="Calibri"/>
            </a:endParaRPr>
          </a:p>
        </p:txBody>
      </p:sp>
      <p:pic>
        <p:nvPicPr>
          <p:cNvPr id="20" name="Picture 19" descr="Four banners of the NLM exhibit displayed in front of an interior stone façade with a person walking past.">
            <a:extLst>
              <a:ext uri="{FF2B5EF4-FFF2-40B4-BE49-F238E27FC236}">
                <a16:creationId xmlns:a16="http://schemas.microsoft.com/office/drawing/2014/main" id="{86B56213-01E7-E794-8335-149294E43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617257" y="213473"/>
            <a:ext cx="4834217" cy="36219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6818AB-ADD0-4F45-9E06-E9C61DC5421D}"/>
              </a:ext>
            </a:extLst>
          </p:cNvPr>
          <p:cNvSpPr txBox="1"/>
          <p:nvPr/>
        </p:nvSpPr>
        <p:spPr>
          <a:xfrm>
            <a:off x="181536" y="3980329"/>
            <a:ext cx="8269938" cy="58477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Calibri"/>
              </a:rPr>
              <a:t>Many thanks to planning task force members: Mark Berendsen, Katie Lattal, Gretchen Neidhardt, and Mary Anne Zmaczynski.  	 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Questions?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 Gretchen.Neidhardt@northwestern.edu 		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25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c49f5c4b-245d-4929-8d32-4fb2c8eb0a27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2414F5EB286C458643D893D3E20B97" ma:contentTypeVersion="18" ma:contentTypeDescription="Create a new document." ma:contentTypeScope="" ma:versionID="f4b6f97396506e26751de6c2c0ea1949">
  <xsd:schema xmlns:xsd="http://www.w3.org/2001/XMLSchema" xmlns:xs="http://www.w3.org/2001/XMLSchema" xmlns:p="http://schemas.microsoft.com/office/2006/metadata/properties" xmlns:ns1="http://schemas.microsoft.com/sharepoint/v3" xmlns:ns3="c49f5c4b-245d-4929-8d32-4fb2c8eb0a27" xmlns:ns4="4b5eb236-dc5c-4edf-9bce-9b4df3f0bc72" targetNamespace="http://schemas.microsoft.com/office/2006/metadata/properties" ma:root="true" ma:fieldsID="d72ef74fe81c1855431e06185d8cb2e9" ns1:_="" ns3:_="" ns4:_="">
    <xsd:import namespace="http://schemas.microsoft.com/sharepoint/v3"/>
    <xsd:import namespace="c49f5c4b-245d-4929-8d32-4fb2c8eb0a27"/>
    <xsd:import namespace="4b5eb236-dc5c-4edf-9bce-9b4df3f0bc7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f5c4b-245d-4929-8d32-4fb2c8eb0a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5eb236-dc5c-4edf-9bce-9b4df3f0bc7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7FCA25-A41B-430B-BE1B-AA2982B0D39B}">
  <ds:schemaRefs>
    <ds:schemaRef ds:uri="http://purl.org/dc/terms/"/>
    <ds:schemaRef ds:uri="4b5eb236-dc5c-4edf-9bce-9b4df3f0bc72"/>
    <ds:schemaRef ds:uri="http://schemas.microsoft.com/office/2006/documentManagement/types"/>
    <ds:schemaRef ds:uri="c49f5c4b-245d-4929-8d32-4fb2c8eb0a27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29BEC9A-6106-454C-9A2D-1135354B96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DF0B13-CCE2-443E-88CC-7493923CF2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49f5c4b-245d-4929-8d32-4fb2c8eb0a27"/>
    <ds:schemaRef ds:uri="4b5eb236-dc5c-4edf-9bce-9b4df3f0bc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27643</TotalTime>
  <Words>749</Words>
  <Application>Microsoft Office PowerPoint</Application>
  <PresentationFormat>On-screen Show (16:9)</PresentationFormat>
  <Paragraphs>68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Lucida Grande</vt:lpstr>
      <vt:lpstr>Wingdings</vt:lpstr>
      <vt:lpstr>Office Theme</vt:lpstr>
      <vt:lpstr>Local Outreach:</vt:lpstr>
      <vt:lpstr>PowerPoint Presentation</vt:lpstr>
      <vt:lpstr>Institutional opportunities</vt:lpstr>
      <vt:lpstr>Local outreach</vt:lpstr>
      <vt:lpstr>MOCHA process</vt:lpstr>
      <vt:lpstr>Takeaways</vt:lpstr>
    </vt:vector>
  </TitlesOfParts>
  <Company>Liska +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SunJoo</dc:creator>
  <cp:lastModifiedBy>Peterson, Jonna</cp:lastModifiedBy>
  <cp:revision>620</cp:revision>
  <cp:lastPrinted>2014-06-11T14:40:11Z</cp:lastPrinted>
  <dcterms:created xsi:type="dcterms:W3CDTF">2014-06-09T22:24:31Z</dcterms:created>
  <dcterms:modified xsi:type="dcterms:W3CDTF">2023-09-14T18:48:48Z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0x010100AA2414F5EB286C458643D893D3E20B97</vt:lpwstr>
  </property>
</Properties>
</file>